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eecf0db9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32eecf0db9a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eecf0db9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32eecf0db9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4812030" y="3326130"/>
            <a:ext cx="3706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Arial"/>
              <a:buNone/>
              <a:defRPr sz="27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812031" y="4190168"/>
            <a:ext cx="3706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-6" l="9354" r="0" t="23653"/>
          <a:stretch/>
        </p:blipFill>
        <p:spPr>
          <a:xfrm>
            <a:off x="0" y="0"/>
            <a:ext cx="7116238" cy="379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comparison">
  <p:cSld name="Market comparison"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1547891" y="2298461"/>
            <a:ext cx="930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4106636" y="2298461"/>
            <a:ext cx="930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2" name="Google Shape;112;p11"/>
          <p:cNvSpPr txBox="1"/>
          <p:nvPr>
            <p:ph idx="3" type="body"/>
          </p:nvPr>
        </p:nvSpPr>
        <p:spPr>
          <a:xfrm>
            <a:off x="6665380" y="2298461"/>
            <a:ext cx="930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11"/>
          <p:cNvSpPr txBox="1"/>
          <p:nvPr>
            <p:ph idx="4" type="body"/>
          </p:nvPr>
        </p:nvSpPr>
        <p:spPr>
          <a:xfrm>
            <a:off x="847274" y="3618141"/>
            <a:ext cx="2343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5" type="body"/>
          </p:nvPr>
        </p:nvSpPr>
        <p:spPr>
          <a:xfrm>
            <a:off x="3394696" y="3618141"/>
            <a:ext cx="2354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6" type="body"/>
          </p:nvPr>
        </p:nvSpPr>
        <p:spPr>
          <a:xfrm>
            <a:off x="5953658" y="3618141"/>
            <a:ext cx="2343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16" name="Google Shape;1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856" y="1768505"/>
            <a:ext cx="18288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0469" y="1898878"/>
            <a:ext cx="1643063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206" y="1815792"/>
            <a:ext cx="17430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1"/>
          <p:cNvSpPr txBox="1"/>
          <p:nvPr>
            <p:ph idx="7" type="body"/>
          </p:nvPr>
        </p:nvSpPr>
        <p:spPr>
          <a:xfrm>
            <a:off x="847274" y="3960572"/>
            <a:ext cx="2343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11"/>
          <p:cNvSpPr txBox="1"/>
          <p:nvPr>
            <p:ph idx="8" type="body"/>
          </p:nvPr>
        </p:nvSpPr>
        <p:spPr>
          <a:xfrm>
            <a:off x="3394696" y="3960572"/>
            <a:ext cx="2354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 cap="none">
                <a:solidFill>
                  <a:srgbClr val="3F3F3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 cap="none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9" type="body"/>
          </p:nvPr>
        </p:nvSpPr>
        <p:spPr>
          <a:xfrm>
            <a:off x="5953658" y="3960572"/>
            <a:ext cx="2343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>
            <p:ph type="title"/>
          </p:nvPr>
        </p:nvSpPr>
        <p:spPr>
          <a:xfrm>
            <a:off x="2200275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" type="body"/>
          </p:nvPr>
        </p:nvSpPr>
        <p:spPr>
          <a:xfrm>
            <a:off x="2200275" y="2082702"/>
            <a:ext cx="2943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8" name="Google Shape;128;p12"/>
          <p:cNvSpPr txBox="1"/>
          <p:nvPr>
            <p:ph idx="2" type="body"/>
          </p:nvPr>
        </p:nvSpPr>
        <p:spPr>
          <a:xfrm>
            <a:off x="2200275" y="2875955"/>
            <a:ext cx="29433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3" type="body"/>
          </p:nvPr>
        </p:nvSpPr>
        <p:spPr>
          <a:xfrm>
            <a:off x="5557630" y="2082702"/>
            <a:ext cx="295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0" name="Google Shape;130;p12"/>
          <p:cNvSpPr txBox="1"/>
          <p:nvPr>
            <p:ph idx="4" type="body"/>
          </p:nvPr>
        </p:nvSpPr>
        <p:spPr>
          <a:xfrm>
            <a:off x="5557630" y="2875955"/>
            <a:ext cx="29577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12"/>
          <p:cNvPicPr preferRelativeResize="0"/>
          <p:nvPr/>
        </p:nvPicPr>
        <p:blipFill rotWithShape="1">
          <a:blip r:embed="rId2">
            <a:alphaModFix/>
          </a:blip>
          <a:srcRect b="22676" l="39434" r="0" t="20274"/>
          <a:stretch/>
        </p:blipFill>
        <p:spPr>
          <a:xfrm>
            <a:off x="19339" y="0"/>
            <a:ext cx="3276025" cy="293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23068" l="0" r="41825" t="18303"/>
          <a:stretch/>
        </p:blipFill>
        <p:spPr>
          <a:xfrm flipH="1">
            <a:off x="0" y="0"/>
            <a:ext cx="4081416" cy="51435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type="title"/>
          </p:nvPr>
        </p:nvSpPr>
        <p:spPr>
          <a:xfrm>
            <a:off x="4440127" y="864578"/>
            <a:ext cx="407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" type="body"/>
          </p:nvPr>
        </p:nvSpPr>
        <p:spPr>
          <a:xfrm>
            <a:off x="4441691" y="1852136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2" type="body"/>
          </p:nvPr>
        </p:nvSpPr>
        <p:spPr>
          <a:xfrm>
            <a:off x="4441371" y="2099205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3" type="body"/>
          </p:nvPr>
        </p:nvSpPr>
        <p:spPr>
          <a:xfrm>
            <a:off x="4441691" y="2676983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4" type="body"/>
          </p:nvPr>
        </p:nvSpPr>
        <p:spPr>
          <a:xfrm>
            <a:off x="4441371" y="2924052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5" type="body"/>
          </p:nvPr>
        </p:nvSpPr>
        <p:spPr>
          <a:xfrm>
            <a:off x="4441691" y="3501830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6" type="body"/>
          </p:nvPr>
        </p:nvSpPr>
        <p:spPr>
          <a:xfrm>
            <a:off x="4441371" y="3748899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/>
          <p:nvPr/>
        </p:nvSpPr>
        <p:spPr>
          <a:xfrm>
            <a:off x="0" y="2293262"/>
            <a:ext cx="9144000" cy="15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14"/>
          <p:cNvSpPr txBox="1"/>
          <p:nvPr>
            <p:ph idx="1" type="body"/>
          </p:nvPr>
        </p:nvSpPr>
        <p:spPr>
          <a:xfrm>
            <a:off x="685799" y="2516034"/>
            <a:ext cx="54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b="1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2" type="body"/>
          </p:nvPr>
        </p:nvSpPr>
        <p:spPr>
          <a:xfrm>
            <a:off x="147447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14"/>
          <p:cNvSpPr txBox="1"/>
          <p:nvPr>
            <p:ph idx="3" type="body"/>
          </p:nvPr>
        </p:nvSpPr>
        <p:spPr>
          <a:xfrm>
            <a:off x="206541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idx="4" type="body"/>
          </p:nvPr>
        </p:nvSpPr>
        <p:spPr>
          <a:xfrm>
            <a:off x="265635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5" type="body"/>
          </p:nvPr>
        </p:nvSpPr>
        <p:spPr>
          <a:xfrm>
            <a:off x="324729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14"/>
          <p:cNvSpPr txBox="1"/>
          <p:nvPr>
            <p:ph idx="6" type="body"/>
          </p:nvPr>
        </p:nvSpPr>
        <p:spPr>
          <a:xfrm>
            <a:off x="685800" y="3219351"/>
            <a:ext cx="54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b="1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7" type="body"/>
          </p:nvPr>
        </p:nvSpPr>
        <p:spPr>
          <a:xfrm>
            <a:off x="383823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8" type="body"/>
          </p:nvPr>
        </p:nvSpPr>
        <p:spPr>
          <a:xfrm>
            <a:off x="442917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9" type="body"/>
          </p:nvPr>
        </p:nvSpPr>
        <p:spPr>
          <a:xfrm>
            <a:off x="502011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14"/>
          <p:cNvSpPr txBox="1"/>
          <p:nvPr>
            <p:ph idx="13" type="body"/>
          </p:nvPr>
        </p:nvSpPr>
        <p:spPr>
          <a:xfrm>
            <a:off x="679293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14"/>
          <p:cNvSpPr txBox="1"/>
          <p:nvPr>
            <p:ph idx="14" type="body"/>
          </p:nvPr>
        </p:nvSpPr>
        <p:spPr>
          <a:xfrm>
            <a:off x="561105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14"/>
          <p:cNvSpPr txBox="1"/>
          <p:nvPr>
            <p:ph idx="15" type="body"/>
          </p:nvPr>
        </p:nvSpPr>
        <p:spPr>
          <a:xfrm>
            <a:off x="620199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16" type="body"/>
          </p:nvPr>
        </p:nvSpPr>
        <p:spPr>
          <a:xfrm>
            <a:off x="7383870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14"/>
          <p:cNvSpPr txBox="1"/>
          <p:nvPr>
            <p:ph idx="17" type="body"/>
          </p:nvPr>
        </p:nvSpPr>
        <p:spPr>
          <a:xfrm>
            <a:off x="7974814" y="2626614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14"/>
          <p:cNvSpPr txBox="1"/>
          <p:nvPr>
            <p:ph idx="18" type="body"/>
          </p:nvPr>
        </p:nvSpPr>
        <p:spPr>
          <a:xfrm>
            <a:off x="1477436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5" name="Google Shape;165;p14"/>
          <p:cNvSpPr txBox="1"/>
          <p:nvPr>
            <p:ph idx="19" type="body"/>
          </p:nvPr>
        </p:nvSpPr>
        <p:spPr>
          <a:xfrm>
            <a:off x="2068202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14"/>
          <p:cNvSpPr txBox="1"/>
          <p:nvPr>
            <p:ph idx="20" type="body"/>
          </p:nvPr>
        </p:nvSpPr>
        <p:spPr>
          <a:xfrm>
            <a:off x="2658967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7" name="Google Shape;167;p14"/>
          <p:cNvSpPr txBox="1"/>
          <p:nvPr>
            <p:ph idx="21" type="body"/>
          </p:nvPr>
        </p:nvSpPr>
        <p:spPr>
          <a:xfrm>
            <a:off x="3249732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14"/>
          <p:cNvSpPr txBox="1"/>
          <p:nvPr>
            <p:ph idx="22" type="body"/>
          </p:nvPr>
        </p:nvSpPr>
        <p:spPr>
          <a:xfrm>
            <a:off x="3840497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14"/>
          <p:cNvSpPr txBox="1"/>
          <p:nvPr>
            <p:ph idx="23" type="body"/>
          </p:nvPr>
        </p:nvSpPr>
        <p:spPr>
          <a:xfrm>
            <a:off x="4431263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14"/>
          <p:cNvSpPr txBox="1"/>
          <p:nvPr>
            <p:ph idx="24" type="body"/>
          </p:nvPr>
        </p:nvSpPr>
        <p:spPr>
          <a:xfrm>
            <a:off x="5022028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14"/>
          <p:cNvSpPr txBox="1"/>
          <p:nvPr>
            <p:ph idx="25" type="body"/>
          </p:nvPr>
        </p:nvSpPr>
        <p:spPr>
          <a:xfrm>
            <a:off x="6794324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14"/>
          <p:cNvSpPr txBox="1"/>
          <p:nvPr>
            <p:ph idx="26" type="body"/>
          </p:nvPr>
        </p:nvSpPr>
        <p:spPr>
          <a:xfrm>
            <a:off x="5612793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14"/>
          <p:cNvSpPr txBox="1"/>
          <p:nvPr>
            <p:ph idx="27" type="body"/>
          </p:nvPr>
        </p:nvSpPr>
        <p:spPr>
          <a:xfrm>
            <a:off x="6203558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14"/>
          <p:cNvSpPr txBox="1"/>
          <p:nvPr>
            <p:ph idx="28" type="body"/>
          </p:nvPr>
        </p:nvSpPr>
        <p:spPr>
          <a:xfrm>
            <a:off x="7385089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14"/>
          <p:cNvSpPr txBox="1"/>
          <p:nvPr>
            <p:ph idx="29" type="body"/>
          </p:nvPr>
        </p:nvSpPr>
        <p:spPr>
          <a:xfrm>
            <a:off x="7975854" y="3319272"/>
            <a:ext cx="480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14"/>
          <p:cNvSpPr/>
          <p:nvPr/>
        </p:nvSpPr>
        <p:spPr>
          <a:xfrm>
            <a:off x="697230" y="3026089"/>
            <a:ext cx="7749600" cy="34200"/>
          </a:xfrm>
          <a:prstGeom prst="rect">
            <a:avLst/>
          </a:prstGeom>
          <a:solidFill>
            <a:srgbClr val="E2B08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84" name="Google Shape;184;p15"/>
          <p:cNvCxnSpPr/>
          <p:nvPr/>
        </p:nvCxnSpPr>
        <p:spPr>
          <a:xfrm flipH="1" rot="10800000">
            <a:off x="0" y="0"/>
            <a:ext cx="1943100" cy="5715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15"/>
          <p:cNvCxnSpPr/>
          <p:nvPr/>
        </p:nvCxnSpPr>
        <p:spPr>
          <a:xfrm flipH="1">
            <a:off x="38" y="0"/>
            <a:ext cx="528600" cy="771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5"/>
          <p:cNvSpPr txBox="1"/>
          <p:nvPr>
            <p:ph idx="1" type="body"/>
          </p:nvPr>
        </p:nvSpPr>
        <p:spPr>
          <a:xfrm>
            <a:off x="628649" y="1602581"/>
            <a:ext cx="78867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16"/>
          <p:cNvSpPr/>
          <p:nvPr>
            <p:ph idx="2" type="pic"/>
          </p:nvPr>
        </p:nvSpPr>
        <p:spPr>
          <a:xfrm>
            <a:off x="1115386" y="2164556"/>
            <a:ext cx="1384200" cy="13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1" name="Google Shape;191;p16"/>
          <p:cNvSpPr/>
          <p:nvPr>
            <p:ph idx="3" type="pic"/>
          </p:nvPr>
        </p:nvSpPr>
        <p:spPr>
          <a:xfrm>
            <a:off x="2877685" y="2164556"/>
            <a:ext cx="1384200" cy="13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2" name="Google Shape;192;p16"/>
          <p:cNvSpPr/>
          <p:nvPr>
            <p:ph idx="4" type="pic"/>
          </p:nvPr>
        </p:nvSpPr>
        <p:spPr>
          <a:xfrm>
            <a:off x="4745684" y="2164556"/>
            <a:ext cx="1384200" cy="13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3" name="Google Shape;193;p16"/>
          <p:cNvSpPr/>
          <p:nvPr>
            <p:ph idx="5" type="pic"/>
          </p:nvPr>
        </p:nvSpPr>
        <p:spPr>
          <a:xfrm>
            <a:off x="6560594" y="2164556"/>
            <a:ext cx="1384200" cy="13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1007436" y="3813393"/>
            <a:ext cx="15927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5" name="Google Shape;195;p16"/>
          <p:cNvSpPr txBox="1"/>
          <p:nvPr>
            <p:ph idx="6" type="body"/>
          </p:nvPr>
        </p:nvSpPr>
        <p:spPr>
          <a:xfrm>
            <a:off x="2769735" y="3824405"/>
            <a:ext cx="16017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6" name="Google Shape;196;p16"/>
          <p:cNvSpPr txBox="1"/>
          <p:nvPr>
            <p:ph idx="7" type="body"/>
          </p:nvPr>
        </p:nvSpPr>
        <p:spPr>
          <a:xfrm>
            <a:off x="4637733" y="3824405"/>
            <a:ext cx="15927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7" name="Google Shape;197;p16"/>
          <p:cNvSpPr txBox="1"/>
          <p:nvPr>
            <p:ph idx="8" type="body"/>
          </p:nvPr>
        </p:nvSpPr>
        <p:spPr>
          <a:xfrm>
            <a:off x="6452644" y="3813393"/>
            <a:ext cx="15927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8" name="Google Shape;198;p16"/>
          <p:cNvSpPr txBox="1"/>
          <p:nvPr>
            <p:ph idx="9" type="body"/>
          </p:nvPr>
        </p:nvSpPr>
        <p:spPr>
          <a:xfrm>
            <a:off x="1115386" y="4098086"/>
            <a:ext cx="1384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9" name="Google Shape;199;p16"/>
          <p:cNvSpPr txBox="1"/>
          <p:nvPr>
            <p:ph idx="13" type="body"/>
          </p:nvPr>
        </p:nvSpPr>
        <p:spPr>
          <a:xfrm>
            <a:off x="2877685" y="4109097"/>
            <a:ext cx="1392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0" name="Google Shape;200;p16"/>
          <p:cNvSpPr txBox="1"/>
          <p:nvPr>
            <p:ph idx="14" type="body"/>
          </p:nvPr>
        </p:nvSpPr>
        <p:spPr>
          <a:xfrm>
            <a:off x="4745683" y="4109097"/>
            <a:ext cx="1384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1" name="Google Shape;201;p16"/>
          <p:cNvSpPr txBox="1"/>
          <p:nvPr>
            <p:ph idx="15" type="body"/>
          </p:nvPr>
        </p:nvSpPr>
        <p:spPr>
          <a:xfrm>
            <a:off x="6560594" y="4098086"/>
            <a:ext cx="1384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2" name="Google Shape;20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16"/>
          <p:cNvCxnSpPr/>
          <p:nvPr/>
        </p:nvCxnSpPr>
        <p:spPr>
          <a:xfrm rot="10800000">
            <a:off x="5500800" y="0"/>
            <a:ext cx="3643200" cy="571500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" name="Google Shape;206;p16"/>
          <p:cNvCxnSpPr/>
          <p:nvPr/>
        </p:nvCxnSpPr>
        <p:spPr>
          <a:xfrm>
            <a:off x="8615363" y="0"/>
            <a:ext cx="528900" cy="1293000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70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accen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17"/>
          <p:cNvSpPr/>
          <p:nvPr>
            <p:ph idx="2" type="pic"/>
          </p:nvPr>
        </p:nvSpPr>
        <p:spPr>
          <a:xfrm>
            <a:off x="1407882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0" name="Google Shape;210;p17"/>
          <p:cNvSpPr/>
          <p:nvPr>
            <p:ph idx="3" type="pic"/>
          </p:nvPr>
        </p:nvSpPr>
        <p:spPr>
          <a:xfrm>
            <a:off x="3169703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1" name="Google Shape;211;p17"/>
          <p:cNvSpPr/>
          <p:nvPr>
            <p:ph idx="4" type="pic"/>
          </p:nvPr>
        </p:nvSpPr>
        <p:spPr>
          <a:xfrm>
            <a:off x="503770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2" name="Google Shape;212;p17"/>
          <p:cNvSpPr/>
          <p:nvPr>
            <p:ph idx="5" type="pic"/>
          </p:nvPr>
        </p:nvSpPr>
        <p:spPr>
          <a:xfrm>
            <a:off x="685261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3" name="Google Shape;213;p17"/>
          <p:cNvSpPr txBox="1"/>
          <p:nvPr>
            <p:ph idx="1" type="body"/>
          </p:nvPr>
        </p:nvSpPr>
        <p:spPr>
          <a:xfrm>
            <a:off x="1125126" y="2740784"/>
            <a:ext cx="1371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4" name="Google Shape;214;p17"/>
          <p:cNvSpPr txBox="1"/>
          <p:nvPr>
            <p:ph idx="6" type="body"/>
          </p:nvPr>
        </p:nvSpPr>
        <p:spPr>
          <a:xfrm>
            <a:off x="1042590" y="2836529"/>
            <a:ext cx="1543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5" name="Google Shape;215;p17"/>
          <p:cNvSpPr txBox="1"/>
          <p:nvPr>
            <p:ph idx="7" type="body"/>
          </p:nvPr>
        </p:nvSpPr>
        <p:spPr>
          <a:xfrm>
            <a:off x="2886946" y="2751795"/>
            <a:ext cx="1371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6" name="Google Shape;216;p17"/>
          <p:cNvSpPr txBox="1"/>
          <p:nvPr>
            <p:ph idx="8" type="body"/>
          </p:nvPr>
        </p:nvSpPr>
        <p:spPr>
          <a:xfrm>
            <a:off x="2804410" y="2847541"/>
            <a:ext cx="1543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7" name="Google Shape;217;p17"/>
          <p:cNvSpPr txBox="1"/>
          <p:nvPr>
            <p:ph idx="9" type="body"/>
          </p:nvPr>
        </p:nvSpPr>
        <p:spPr>
          <a:xfrm>
            <a:off x="4754945" y="2751795"/>
            <a:ext cx="1371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8" name="Google Shape;218;p17"/>
          <p:cNvSpPr txBox="1"/>
          <p:nvPr>
            <p:ph idx="13" type="body"/>
          </p:nvPr>
        </p:nvSpPr>
        <p:spPr>
          <a:xfrm>
            <a:off x="4663472" y="2847541"/>
            <a:ext cx="1543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9" name="Google Shape;219;p17"/>
          <p:cNvSpPr txBox="1"/>
          <p:nvPr>
            <p:ph idx="14" type="body"/>
          </p:nvPr>
        </p:nvSpPr>
        <p:spPr>
          <a:xfrm>
            <a:off x="6569855" y="2740784"/>
            <a:ext cx="1371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0" name="Google Shape;220;p17"/>
          <p:cNvSpPr txBox="1"/>
          <p:nvPr>
            <p:ph idx="15" type="body"/>
          </p:nvPr>
        </p:nvSpPr>
        <p:spPr>
          <a:xfrm>
            <a:off x="6475824" y="2836529"/>
            <a:ext cx="1543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1" name="Google Shape;221;p17"/>
          <p:cNvSpPr/>
          <p:nvPr>
            <p:ph idx="16" type="pic"/>
          </p:nvPr>
        </p:nvSpPr>
        <p:spPr>
          <a:xfrm>
            <a:off x="1407882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2" name="Google Shape;222;p17"/>
          <p:cNvSpPr/>
          <p:nvPr>
            <p:ph idx="17" type="pic"/>
          </p:nvPr>
        </p:nvSpPr>
        <p:spPr>
          <a:xfrm>
            <a:off x="3169703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3" name="Google Shape;223;p17"/>
          <p:cNvSpPr/>
          <p:nvPr>
            <p:ph idx="18" type="pic"/>
          </p:nvPr>
        </p:nvSpPr>
        <p:spPr>
          <a:xfrm>
            <a:off x="503770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4" name="Google Shape;224;p17"/>
          <p:cNvSpPr/>
          <p:nvPr>
            <p:ph idx="19" type="pic"/>
          </p:nvPr>
        </p:nvSpPr>
        <p:spPr>
          <a:xfrm>
            <a:off x="685261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5" name="Google Shape;225;p17"/>
          <p:cNvSpPr txBox="1"/>
          <p:nvPr>
            <p:ph idx="20" type="body"/>
          </p:nvPr>
        </p:nvSpPr>
        <p:spPr>
          <a:xfrm>
            <a:off x="1125126" y="4134911"/>
            <a:ext cx="1371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6" name="Google Shape;226;p17"/>
          <p:cNvSpPr txBox="1"/>
          <p:nvPr>
            <p:ph idx="21" type="body"/>
          </p:nvPr>
        </p:nvSpPr>
        <p:spPr>
          <a:xfrm>
            <a:off x="1042590" y="4230656"/>
            <a:ext cx="1543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7" name="Google Shape;227;p17"/>
          <p:cNvSpPr txBox="1"/>
          <p:nvPr>
            <p:ph idx="22" type="body"/>
          </p:nvPr>
        </p:nvSpPr>
        <p:spPr>
          <a:xfrm>
            <a:off x="2886946" y="4145922"/>
            <a:ext cx="1371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8" name="Google Shape;228;p17"/>
          <p:cNvSpPr txBox="1"/>
          <p:nvPr>
            <p:ph idx="23" type="body"/>
          </p:nvPr>
        </p:nvSpPr>
        <p:spPr>
          <a:xfrm>
            <a:off x="2804410" y="4241668"/>
            <a:ext cx="1543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9" name="Google Shape;229;p17"/>
          <p:cNvSpPr txBox="1"/>
          <p:nvPr>
            <p:ph idx="24" type="body"/>
          </p:nvPr>
        </p:nvSpPr>
        <p:spPr>
          <a:xfrm>
            <a:off x="4754945" y="4145922"/>
            <a:ext cx="1371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0" name="Google Shape;230;p17"/>
          <p:cNvSpPr txBox="1"/>
          <p:nvPr>
            <p:ph idx="25" type="body"/>
          </p:nvPr>
        </p:nvSpPr>
        <p:spPr>
          <a:xfrm>
            <a:off x="4672409" y="4241668"/>
            <a:ext cx="1543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1" name="Google Shape;231;p17"/>
          <p:cNvSpPr txBox="1"/>
          <p:nvPr>
            <p:ph idx="26" type="body"/>
          </p:nvPr>
        </p:nvSpPr>
        <p:spPr>
          <a:xfrm>
            <a:off x="6569855" y="4134911"/>
            <a:ext cx="1371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2" name="Google Shape;232;p17"/>
          <p:cNvSpPr txBox="1"/>
          <p:nvPr>
            <p:ph idx="27" type="body"/>
          </p:nvPr>
        </p:nvSpPr>
        <p:spPr>
          <a:xfrm>
            <a:off x="6475824" y="4230656"/>
            <a:ext cx="1543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3" name="Google Shape;233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55465"/>
            <a:ext cx="1543050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0" y="3885667"/>
            <a:ext cx="8572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806585" y="1778003"/>
            <a:ext cx="1392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1" name="Google Shape;241;p18"/>
          <p:cNvSpPr txBox="1"/>
          <p:nvPr>
            <p:ph idx="2" type="body"/>
          </p:nvPr>
        </p:nvSpPr>
        <p:spPr>
          <a:xfrm>
            <a:off x="628650" y="2841610"/>
            <a:ext cx="1748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2" name="Google Shape;242;p18"/>
          <p:cNvSpPr txBox="1"/>
          <p:nvPr>
            <p:ph idx="3" type="body"/>
          </p:nvPr>
        </p:nvSpPr>
        <p:spPr>
          <a:xfrm>
            <a:off x="628650" y="3348607"/>
            <a:ext cx="1748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3" name="Google Shape;243;p18"/>
          <p:cNvSpPr txBox="1"/>
          <p:nvPr>
            <p:ph idx="4" type="body"/>
          </p:nvPr>
        </p:nvSpPr>
        <p:spPr>
          <a:xfrm>
            <a:off x="628650" y="3840542"/>
            <a:ext cx="1748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4" name="Google Shape;244;p18"/>
          <p:cNvSpPr txBox="1"/>
          <p:nvPr>
            <p:ph idx="5" type="body"/>
          </p:nvPr>
        </p:nvSpPr>
        <p:spPr>
          <a:xfrm>
            <a:off x="2854238" y="1778003"/>
            <a:ext cx="1392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18"/>
          <p:cNvSpPr txBox="1"/>
          <p:nvPr>
            <p:ph idx="6" type="body"/>
          </p:nvPr>
        </p:nvSpPr>
        <p:spPr>
          <a:xfrm>
            <a:off x="2671999" y="2841610"/>
            <a:ext cx="1756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6" name="Google Shape;246;p18"/>
          <p:cNvSpPr txBox="1"/>
          <p:nvPr>
            <p:ph idx="7" type="body"/>
          </p:nvPr>
        </p:nvSpPr>
        <p:spPr>
          <a:xfrm>
            <a:off x="2671999" y="3348607"/>
            <a:ext cx="17565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7" name="Google Shape;247;p18"/>
          <p:cNvSpPr txBox="1"/>
          <p:nvPr>
            <p:ph idx="8" type="body"/>
          </p:nvPr>
        </p:nvSpPr>
        <p:spPr>
          <a:xfrm>
            <a:off x="2671999" y="3840542"/>
            <a:ext cx="1756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18"/>
          <p:cNvSpPr txBox="1"/>
          <p:nvPr>
            <p:ph idx="9" type="body"/>
          </p:nvPr>
        </p:nvSpPr>
        <p:spPr>
          <a:xfrm>
            <a:off x="4897588" y="1778003"/>
            <a:ext cx="1392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18"/>
          <p:cNvSpPr txBox="1"/>
          <p:nvPr>
            <p:ph idx="13" type="body"/>
          </p:nvPr>
        </p:nvSpPr>
        <p:spPr>
          <a:xfrm>
            <a:off x="4723957" y="2841610"/>
            <a:ext cx="1748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0" name="Google Shape;250;p18"/>
          <p:cNvSpPr txBox="1"/>
          <p:nvPr>
            <p:ph idx="14" type="body"/>
          </p:nvPr>
        </p:nvSpPr>
        <p:spPr>
          <a:xfrm>
            <a:off x="4723957" y="3348607"/>
            <a:ext cx="1748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1" name="Google Shape;251;p18"/>
          <p:cNvSpPr txBox="1"/>
          <p:nvPr>
            <p:ph idx="15" type="body"/>
          </p:nvPr>
        </p:nvSpPr>
        <p:spPr>
          <a:xfrm>
            <a:off x="4723957" y="3840542"/>
            <a:ext cx="1748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2" name="Google Shape;252;p18"/>
          <p:cNvSpPr txBox="1"/>
          <p:nvPr>
            <p:ph idx="16" type="body"/>
          </p:nvPr>
        </p:nvSpPr>
        <p:spPr>
          <a:xfrm>
            <a:off x="6945241" y="1778003"/>
            <a:ext cx="1392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3" name="Google Shape;253;p18"/>
          <p:cNvSpPr txBox="1"/>
          <p:nvPr>
            <p:ph idx="17" type="body"/>
          </p:nvPr>
        </p:nvSpPr>
        <p:spPr>
          <a:xfrm>
            <a:off x="6767305" y="2841343"/>
            <a:ext cx="1748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4" name="Google Shape;254;p18"/>
          <p:cNvSpPr txBox="1"/>
          <p:nvPr>
            <p:ph idx="18" type="body"/>
          </p:nvPr>
        </p:nvSpPr>
        <p:spPr>
          <a:xfrm>
            <a:off x="6767305" y="3348341"/>
            <a:ext cx="1748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cxnSp>
        <p:nvCxnSpPr>
          <p:cNvPr id="255" name="Google Shape;255;p18"/>
          <p:cNvCxnSpPr/>
          <p:nvPr/>
        </p:nvCxnSpPr>
        <p:spPr>
          <a:xfrm flipH="1">
            <a:off x="188" y="0"/>
            <a:ext cx="928500" cy="996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6" name="Google Shape;256;p18"/>
          <p:cNvCxnSpPr/>
          <p:nvPr/>
        </p:nvCxnSpPr>
        <p:spPr>
          <a:xfrm flipH="1">
            <a:off x="113" y="0"/>
            <a:ext cx="2843100" cy="6693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18"/>
          <p:cNvSpPr txBox="1"/>
          <p:nvPr>
            <p:ph idx="19" type="body"/>
          </p:nvPr>
        </p:nvSpPr>
        <p:spPr>
          <a:xfrm>
            <a:off x="6767305" y="3840275"/>
            <a:ext cx="1748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>
            <p:ph type="title"/>
          </p:nvPr>
        </p:nvSpPr>
        <p:spPr>
          <a:xfrm>
            <a:off x="4107656" y="1253729"/>
            <a:ext cx="38337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19"/>
          <p:cNvSpPr txBox="1"/>
          <p:nvPr>
            <p:ph idx="1" type="body"/>
          </p:nvPr>
        </p:nvSpPr>
        <p:spPr>
          <a:xfrm>
            <a:off x="4107656" y="2761910"/>
            <a:ext cx="38337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64" name="Google Shape;264;p19"/>
          <p:cNvCxnSpPr/>
          <p:nvPr/>
        </p:nvCxnSpPr>
        <p:spPr>
          <a:xfrm rot="10800000">
            <a:off x="75" y="657206"/>
            <a:ext cx="3571800" cy="12216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p19"/>
          <p:cNvCxnSpPr/>
          <p:nvPr/>
        </p:nvCxnSpPr>
        <p:spPr>
          <a:xfrm rot="10800000">
            <a:off x="1978876" y="-28"/>
            <a:ext cx="1593000" cy="38898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/>
          <p:nvPr>
            <p:ph type="ctrTitle"/>
          </p:nvPr>
        </p:nvSpPr>
        <p:spPr>
          <a:xfrm>
            <a:off x="3200400" y="1211802"/>
            <a:ext cx="3134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20"/>
          <p:cNvSpPr txBox="1"/>
          <p:nvPr>
            <p:ph idx="1" type="subTitle"/>
          </p:nvPr>
        </p:nvSpPr>
        <p:spPr>
          <a:xfrm>
            <a:off x="3200400" y="2428577"/>
            <a:ext cx="31347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272" name="Google Shape;27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82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0"/>
          <p:cNvSpPr txBox="1"/>
          <p:nvPr>
            <p:ph idx="10" type="dt"/>
          </p:nvPr>
        </p:nvSpPr>
        <p:spPr>
          <a:xfrm>
            <a:off x="3200400" y="4767263"/>
            <a:ext cx="133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20"/>
          <p:cNvSpPr txBox="1"/>
          <p:nvPr>
            <p:ph idx="11" type="ftr"/>
          </p:nvPr>
        </p:nvSpPr>
        <p:spPr>
          <a:xfrm>
            <a:off x="4859791" y="4767263"/>
            <a:ext cx="19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20"/>
          <p:cNvSpPr txBox="1"/>
          <p:nvPr>
            <p:ph idx="12" type="sldNum"/>
          </p:nvPr>
        </p:nvSpPr>
        <p:spPr>
          <a:xfrm>
            <a:off x="7184571" y="4767263"/>
            <a:ext cx="133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021556" y="1253729"/>
            <a:ext cx="38337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021556" y="2745581"/>
            <a:ext cx="38337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6822281" y="1122759"/>
            <a:ext cx="2321700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" name="Google Shape;19;p3"/>
          <p:cNvCxnSpPr/>
          <p:nvPr/>
        </p:nvCxnSpPr>
        <p:spPr>
          <a:xfrm flipH="1">
            <a:off x="5215050" y="-19051"/>
            <a:ext cx="2843100" cy="51768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918347" y="4767263"/>
            <a:ext cx="130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23068" l="0" r="28340" t="18303"/>
          <a:stretch/>
        </p:blipFill>
        <p:spPr>
          <a:xfrm>
            <a:off x="4116611" y="0"/>
            <a:ext cx="50273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1000124" y="765334"/>
            <a:ext cx="237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1000124" y="2193131"/>
            <a:ext cx="23790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1000125" y="4767263"/>
            <a:ext cx="73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2002414" y="4767262"/>
            <a:ext cx="186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4152229" y="4767263"/>
            <a:ext cx="740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accent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114425" y="1922342"/>
            <a:ext cx="30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1114248" y="2302761"/>
            <a:ext cx="302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3" type="body"/>
          </p:nvPr>
        </p:nvSpPr>
        <p:spPr>
          <a:xfrm>
            <a:off x="5004753" y="1922342"/>
            <a:ext cx="30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body"/>
          </p:nvPr>
        </p:nvSpPr>
        <p:spPr>
          <a:xfrm>
            <a:off x="5004857" y="2302761"/>
            <a:ext cx="302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5" type="body"/>
          </p:nvPr>
        </p:nvSpPr>
        <p:spPr>
          <a:xfrm>
            <a:off x="1114424" y="3239573"/>
            <a:ext cx="30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6" type="body"/>
          </p:nvPr>
        </p:nvSpPr>
        <p:spPr>
          <a:xfrm>
            <a:off x="1114809" y="3619992"/>
            <a:ext cx="302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7" type="body"/>
          </p:nvPr>
        </p:nvSpPr>
        <p:spPr>
          <a:xfrm>
            <a:off x="5004472" y="3239573"/>
            <a:ext cx="30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8" type="body"/>
          </p:nvPr>
        </p:nvSpPr>
        <p:spPr>
          <a:xfrm>
            <a:off x="5004857" y="3619992"/>
            <a:ext cx="302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6516291" y="0"/>
            <a:ext cx="2627700" cy="1764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" name="Google Shape;44;p5"/>
          <p:cNvCxnSpPr/>
          <p:nvPr/>
        </p:nvCxnSpPr>
        <p:spPr>
          <a:xfrm>
            <a:off x="7290707" y="0"/>
            <a:ext cx="1853400" cy="202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" name="Google Shape;4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55465"/>
            <a:ext cx="1543050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0" y="3885667"/>
            <a:ext cx="8572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1585413" y="0"/>
            <a:ext cx="7558587" cy="51435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628650" y="4132064"/>
            <a:ext cx="30615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111239" y="1110854"/>
            <a:ext cx="1606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cap="none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535781" y="1918097"/>
            <a:ext cx="1606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cap="none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3" type="body"/>
          </p:nvPr>
        </p:nvSpPr>
        <p:spPr>
          <a:xfrm>
            <a:off x="990600" y="2725341"/>
            <a:ext cx="1606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cap="none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1428750" y="3532586"/>
            <a:ext cx="1606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cap="none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5" type="body"/>
          </p:nvPr>
        </p:nvSpPr>
        <p:spPr>
          <a:xfrm>
            <a:off x="3301151" y="1195859"/>
            <a:ext cx="415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6" type="body"/>
          </p:nvPr>
        </p:nvSpPr>
        <p:spPr>
          <a:xfrm>
            <a:off x="3739521" y="2011923"/>
            <a:ext cx="415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7" type="body"/>
          </p:nvPr>
        </p:nvSpPr>
        <p:spPr>
          <a:xfrm>
            <a:off x="4182703" y="2816546"/>
            <a:ext cx="415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8" type="body"/>
          </p:nvPr>
        </p:nvSpPr>
        <p:spPr>
          <a:xfrm>
            <a:off x="4631459" y="3618323"/>
            <a:ext cx="415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58" name="Google Shape;58;p6"/>
          <p:cNvCxnSpPr/>
          <p:nvPr/>
        </p:nvCxnSpPr>
        <p:spPr>
          <a:xfrm>
            <a:off x="3265136" y="3767950"/>
            <a:ext cx="1134900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" name="Google Shape;59;p6"/>
          <p:cNvCxnSpPr/>
          <p:nvPr/>
        </p:nvCxnSpPr>
        <p:spPr>
          <a:xfrm>
            <a:off x="2819938" y="2961338"/>
            <a:ext cx="1134900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" name="Google Shape;60;p6"/>
          <p:cNvCxnSpPr/>
          <p:nvPr/>
        </p:nvCxnSpPr>
        <p:spPr>
          <a:xfrm>
            <a:off x="2380090" y="2154515"/>
            <a:ext cx="1134900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6"/>
          <p:cNvCxnSpPr/>
          <p:nvPr/>
        </p:nvCxnSpPr>
        <p:spPr>
          <a:xfrm>
            <a:off x="1939697" y="1347062"/>
            <a:ext cx="1134900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1" type="ftr"/>
          </p:nvPr>
        </p:nvSpPr>
        <p:spPr>
          <a:xfrm>
            <a:off x="4616867" y="4767263"/>
            <a:ext cx="135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2" type="sldNum"/>
          </p:nvPr>
        </p:nvSpPr>
        <p:spPr>
          <a:xfrm>
            <a:off x="8108156" y="4767263"/>
            <a:ext cx="40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1862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type="title"/>
          </p:nvPr>
        </p:nvSpPr>
        <p:spPr>
          <a:xfrm>
            <a:off x="4440127" y="864578"/>
            <a:ext cx="407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8" name="Google Shape;68;p7"/>
          <p:cNvCxnSpPr/>
          <p:nvPr/>
        </p:nvCxnSpPr>
        <p:spPr>
          <a:xfrm flipH="1" rot="10800000">
            <a:off x="1657350" y="0"/>
            <a:ext cx="1828800" cy="51435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4441691" y="1852136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2" type="body"/>
          </p:nvPr>
        </p:nvSpPr>
        <p:spPr>
          <a:xfrm>
            <a:off x="4441371" y="2099205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3" type="body"/>
          </p:nvPr>
        </p:nvSpPr>
        <p:spPr>
          <a:xfrm>
            <a:off x="4441691" y="2676983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4" type="body"/>
          </p:nvPr>
        </p:nvSpPr>
        <p:spPr>
          <a:xfrm>
            <a:off x="4441371" y="2924052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5" type="body"/>
          </p:nvPr>
        </p:nvSpPr>
        <p:spPr>
          <a:xfrm>
            <a:off x="4441691" y="3501830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6" type="body"/>
          </p:nvPr>
        </p:nvSpPr>
        <p:spPr>
          <a:xfrm>
            <a:off x="4441371" y="3748899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0" type="dt"/>
          </p:nvPr>
        </p:nvSpPr>
        <p:spPr>
          <a:xfrm>
            <a:off x="4439760" y="4767263"/>
            <a:ext cx="710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1" type="ftr"/>
          </p:nvPr>
        </p:nvSpPr>
        <p:spPr>
          <a:xfrm>
            <a:off x="5371466" y="4767263"/>
            <a:ext cx="24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025492" y="4767263"/>
            <a:ext cx="48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type="title"/>
          </p:nvPr>
        </p:nvSpPr>
        <p:spPr>
          <a:xfrm>
            <a:off x="1131570" y="3117304"/>
            <a:ext cx="2354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4441691" y="1147976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body"/>
          </p:nvPr>
        </p:nvSpPr>
        <p:spPr>
          <a:xfrm>
            <a:off x="4441371" y="1395045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3" type="body"/>
          </p:nvPr>
        </p:nvSpPr>
        <p:spPr>
          <a:xfrm>
            <a:off x="4441691" y="1972823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4" type="body"/>
          </p:nvPr>
        </p:nvSpPr>
        <p:spPr>
          <a:xfrm>
            <a:off x="4441371" y="2219892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idx="5" type="body"/>
          </p:nvPr>
        </p:nvSpPr>
        <p:spPr>
          <a:xfrm>
            <a:off x="4441691" y="2797670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6" type="body"/>
          </p:nvPr>
        </p:nvSpPr>
        <p:spPr>
          <a:xfrm>
            <a:off x="4441371" y="3044739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7" type="body"/>
          </p:nvPr>
        </p:nvSpPr>
        <p:spPr>
          <a:xfrm>
            <a:off x="4440080" y="3622518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8" type="body"/>
          </p:nvPr>
        </p:nvSpPr>
        <p:spPr>
          <a:xfrm>
            <a:off x="4439760" y="3869587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0" type="dt"/>
          </p:nvPr>
        </p:nvSpPr>
        <p:spPr>
          <a:xfrm>
            <a:off x="4439760" y="4767263"/>
            <a:ext cx="710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1" type="ftr"/>
          </p:nvPr>
        </p:nvSpPr>
        <p:spPr>
          <a:xfrm>
            <a:off x="5371466" y="4767263"/>
            <a:ext cx="24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025492" y="4767263"/>
            <a:ext cx="48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2">
            <a:alphaModFix/>
          </a:blip>
          <a:srcRect b="22676" l="39434" r="0" t="20274"/>
          <a:stretch/>
        </p:blipFill>
        <p:spPr>
          <a:xfrm>
            <a:off x="-3522" y="-1"/>
            <a:ext cx="3672556" cy="3289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accen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ctrTitle"/>
          </p:nvPr>
        </p:nvSpPr>
        <p:spPr>
          <a:xfrm>
            <a:off x="5243513" y="1928426"/>
            <a:ext cx="31347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Arial"/>
              <a:buNone/>
              <a:defRPr sz="27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1506"/>
            <a:ext cx="4407694" cy="390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sz="21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932328" y="2082702"/>
            <a:ext cx="216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10"/>
          <p:cNvSpPr txBox="1"/>
          <p:nvPr>
            <p:ph idx="2" type="body"/>
          </p:nvPr>
        </p:nvSpPr>
        <p:spPr>
          <a:xfrm>
            <a:off x="932328" y="2875955"/>
            <a:ext cx="2161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3" type="body"/>
          </p:nvPr>
        </p:nvSpPr>
        <p:spPr>
          <a:xfrm>
            <a:off x="3485749" y="2082702"/>
            <a:ext cx="2172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10"/>
          <p:cNvSpPr txBox="1"/>
          <p:nvPr>
            <p:ph idx="4" type="body"/>
          </p:nvPr>
        </p:nvSpPr>
        <p:spPr>
          <a:xfrm>
            <a:off x="3485749" y="2875955"/>
            <a:ext cx="21726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5" type="body"/>
          </p:nvPr>
        </p:nvSpPr>
        <p:spPr>
          <a:xfrm>
            <a:off x="6049816" y="2082702"/>
            <a:ext cx="216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" name="Google Shape;102;p10"/>
          <p:cNvSpPr txBox="1"/>
          <p:nvPr>
            <p:ph idx="6" type="body"/>
          </p:nvPr>
        </p:nvSpPr>
        <p:spPr>
          <a:xfrm>
            <a:off x="6049816" y="2875955"/>
            <a:ext cx="2161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6" name="Google Shape;106;p10"/>
          <p:cNvCxnSpPr/>
          <p:nvPr/>
        </p:nvCxnSpPr>
        <p:spPr>
          <a:xfrm flipH="1">
            <a:off x="188" y="0"/>
            <a:ext cx="928500" cy="23289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10"/>
          <p:cNvCxnSpPr/>
          <p:nvPr/>
        </p:nvCxnSpPr>
        <p:spPr>
          <a:xfrm flipH="1">
            <a:off x="-18" y="0"/>
            <a:ext cx="1678800" cy="18573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/>
        </p:nvSpPr>
        <p:spPr>
          <a:xfrm>
            <a:off x="723801" y="1129350"/>
            <a:ext cx="767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DETAILS OF TEAMS AND PROBLEM STATEMENT</a:t>
            </a:r>
            <a:endParaRPr b="1" i="0" sz="2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723793" y="1747529"/>
            <a:ext cx="67992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Problem statement: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Ebola Virus Predictioneer Module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Team Name: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 CODERS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E75B6"/>
                </a:solidFill>
                <a:latin typeface="Arial"/>
                <a:ea typeface="Arial"/>
                <a:cs typeface="Arial"/>
                <a:sym typeface="Arial"/>
              </a:rPr>
              <a:t>Member 1</a:t>
            </a:r>
            <a:r>
              <a:rPr b="0" i="0" lang="e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Anubhab Rakshit (Jadavpur University)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E75B6"/>
                </a:solidFill>
                <a:latin typeface="Arial"/>
                <a:ea typeface="Arial"/>
                <a:cs typeface="Arial"/>
                <a:sym typeface="Arial"/>
              </a:rPr>
              <a:t>Member 2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Srijit Das (Dayananda Sagar College of Engineering)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E75B6"/>
                </a:solidFill>
                <a:latin typeface="Arial"/>
                <a:ea typeface="Arial"/>
                <a:cs typeface="Arial"/>
                <a:sym typeface="Arial"/>
              </a:rPr>
              <a:t>Member 3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Shankhanil Saha (Dayananda Sagar College of Engineering)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rgbClr val="2E75B6"/>
                </a:solidFill>
                <a:latin typeface="Arial"/>
                <a:ea typeface="Arial"/>
                <a:cs typeface="Arial"/>
                <a:sym typeface="Arial"/>
              </a:rPr>
              <a:t>Member 4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Aditya Shome (Dayanand Sagar College of Engineering)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E75B6"/>
                </a:solidFill>
                <a:latin typeface="Arial"/>
                <a:ea typeface="Arial"/>
                <a:cs typeface="Arial"/>
                <a:sym typeface="Arial"/>
              </a:rPr>
              <a:t>Team Leader Email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anubhabrakshit.06@gmail.com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3250950" y="382775"/>
            <a:ext cx="294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PREDICTI   NEER</a:t>
            </a:r>
            <a:endParaRPr b="1" i="0" sz="2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8525" y="538775"/>
            <a:ext cx="255000" cy="25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idx="1" type="body"/>
          </p:nvPr>
        </p:nvSpPr>
        <p:spPr>
          <a:xfrm>
            <a:off x="-110888" y="877104"/>
            <a:ext cx="1799337" cy="665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8600" lvl="0" marL="45720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en"/>
              <a:t>MEAN SQUARED ERROR IN DEATHS USING IDW METHOD</a:t>
            </a:r>
            <a:endParaRPr/>
          </a:p>
        </p:txBody>
      </p:sp>
      <p:sp>
        <p:nvSpPr>
          <p:cNvPr id="349" name="Google Shape;349;p30"/>
          <p:cNvSpPr txBox="1"/>
          <p:nvPr>
            <p:ph idx="2" type="body"/>
          </p:nvPr>
        </p:nvSpPr>
        <p:spPr>
          <a:xfrm>
            <a:off x="178943" y="1738021"/>
            <a:ext cx="1887751" cy="500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8600" lvl="0" marL="45720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en"/>
              <a:t>MEAN ABSOLUTE ERROR IN DEATHS USING IDW METHOD</a:t>
            </a:r>
            <a:endParaRPr/>
          </a:p>
        </p:txBody>
      </p:sp>
      <p:sp>
        <p:nvSpPr>
          <p:cNvPr id="350" name="Google Shape;350;p30"/>
          <p:cNvSpPr txBox="1"/>
          <p:nvPr>
            <p:ph idx="5" type="body"/>
          </p:nvPr>
        </p:nvSpPr>
        <p:spPr>
          <a:xfrm>
            <a:off x="3301151" y="1195859"/>
            <a:ext cx="415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"/>
              <a:t>3.87699917065292</a:t>
            </a:r>
            <a:endParaRPr/>
          </a:p>
        </p:txBody>
      </p:sp>
      <p:sp>
        <p:nvSpPr>
          <p:cNvPr id="351" name="Google Shape;351;p30"/>
          <p:cNvSpPr txBox="1"/>
          <p:nvPr>
            <p:ph idx="6" type="body"/>
          </p:nvPr>
        </p:nvSpPr>
        <p:spPr>
          <a:xfrm>
            <a:off x="3501603" y="1988052"/>
            <a:ext cx="2809962" cy="315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ct val="108108"/>
              <a:buNone/>
            </a:pPr>
            <a:r>
              <a:rPr lang="en"/>
              <a:t>0.5779446969324394</a:t>
            </a:r>
            <a:endParaRPr/>
          </a:p>
        </p:txBody>
      </p:sp>
      <p:pic>
        <p:nvPicPr>
          <p:cNvPr id="352" name="Google Shape;3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349742"/>
            <a:ext cx="5486400" cy="270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>
            <p:ph type="title"/>
          </p:nvPr>
        </p:nvSpPr>
        <p:spPr>
          <a:xfrm>
            <a:off x="2174952" y="383018"/>
            <a:ext cx="30615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358" name="Google Shape;358;p31"/>
          <p:cNvSpPr txBox="1"/>
          <p:nvPr>
            <p:ph idx="1" type="body"/>
          </p:nvPr>
        </p:nvSpPr>
        <p:spPr>
          <a:xfrm>
            <a:off x="22561" y="1042949"/>
            <a:ext cx="1799337" cy="665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8600" lvl="0" marL="45720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en"/>
              <a:t>MSE FOR DEATHS</a:t>
            </a:r>
            <a:endParaRPr/>
          </a:p>
        </p:txBody>
      </p:sp>
      <p:sp>
        <p:nvSpPr>
          <p:cNvPr id="359" name="Google Shape;359;p31"/>
          <p:cNvSpPr txBox="1"/>
          <p:nvPr>
            <p:ph idx="2" type="body"/>
          </p:nvPr>
        </p:nvSpPr>
        <p:spPr>
          <a:xfrm>
            <a:off x="424268" y="1918097"/>
            <a:ext cx="1887751" cy="500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8600" lvl="0" marL="45720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en"/>
              <a:t>MSE FOR CFR</a:t>
            </a:r>
            <a:endParaRPr/>
          </a:p>
        </p:txBody>
      </p:sp>
      <p:sp>
        <p:nvSpPr>
          <p:cNvPr id="360" name="Google Shape;360;p31"/>
          <p:cNvSpPr txBox="1"/>
          <p:nvPr>
            <p:ph idx="3" type="body"/>
          </p:nvPr>
        </p:nvSpPr>
        <p:spPr>
          <a:xfrm>
            <a:off x="998034" y="2725341"/>
            <a:ext cx="1606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8600" lvl="0" marL="45720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en"/>
              <a:t>ABSOLUTE ERROR FOR DEATHS</a:t>
            </a:r>
            <a:endParaRPr/>
          </a:p>
        </p:txBody>
      </p:sp>
      <p:sp>
        <p:nvSpPr>
          <p:cNvPr id="361" name="Google Shape;361;p31"/>
          <p:cNvSpPr txBox="1"/>
          <p:nvPr>
            <p:ph idx="4" type="body"/>
          </p:nvPr>
        </p:nvSpPr>
        <p:spPr>
          <a:xfrm>
            <a:off x="1428750" y="3532586"/>
            <a:ext cx="1606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8600" lvl="0" marL="45720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en"/>
              <a:t>ABSOLUTE ERROR FOR CFR</a:t>
            </a:r>
            <a:endParaRPr/>
          </a:p>
        </p:txBody>
      </p:sp>
      <p:sp>
        <p:nvSpPr>
          <p:cNvPr id="362" name="Google Shape;362;p31"/>
          <p:cNvSpPr txBox="1"/>
          <p:nvPr>
            <p:ph idx="5" type="body"/>
          </p:nvPr>
        </p:nvSpPr>
        <p:spPr>
          <a:xfrm>
            <a:off x="3301151" y="1195859"/>
            <a:ext cx="415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"/>
              <a:t>2006.95555</a:t>
            </a:r>
            <a:endParaRPr/>
          </a:p>
        </p:txBody>
      </p:sp>
      <p:sp>
        <p:nvSpPr>
          <p:cNvPr id="363" name="Google Shape;363;p31"/>
          <p:cNvSpPr txBox="1"/>
          <p:nvPr>
            <p:ph idx="6" type="body"/>
          </p:nvPr>
        </p:nvSpPr>
        <p:spPr>
          <a:xfrm>
            <a:off x="3501603" y="1988052"/>
            <a:ext cx="2809962" cy="315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ct val="108108"/>
              <a:buNone/>
            </a:pPr>
            <a:r>
              <a:rPr lang="en"/>
              <a:t> 0.2389</a:t>
            </a:r>
            <a:endParaRPr/>
          </a:p>
        </p:txBody>
      </p:sp>
      <p:sp>
        <p:nvSpPr>
          <p:cNvPr id="364" name="Google Shape;364;p31"/>
          <p:cNvSpPr txBox="1"/>
          <p:nvPr>
            <p:ph idx="7" type="body"/>
          </p:nvPr>
        </p:nvSpPr>
        <p:spPr>
          <a:xfrm>
            <a:off x="4182703" y="2816546"/>
            <a:ext cx="415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"/>
              <a:t>74998.23106</a:t>
            </a:r>
            <a:endParaRPr/>
          </a:p>
        </p:txBody>
      </p:sp>
      <p:sp>
        <p:nvSpPr>
          <p:cNvPr id="365" name="Google Shape;365;p31"/>
          <p:cNvSpPr txBox="1"/>
          <p:nvPr>
            <p:ph idx="8" type="body"/>
          </p:nvPr>
        </p:nvSpPr>
        <p:spPr>
          <a:xfrm>
            <a:off x="4631459" y="3618323"/>
            <a:ext cx="4154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"/>
              <a:t>769.439</a:t>
            </a:r>
            <a:endParaRPr/>
          </a:p>
        </p:txBody>
      </p:sp>
      <p:sp>
        <p:nvSpPr>
          <p:cNvPr id="366" name="Google Shape;366;p31"/>
          <p:cNvSpPr txBox="1"/>
          <p:nvPr/>
        </p:nvSpPr>
        <p:spPr>
          <a:xfrm>
            <a:off x="5799985" y="1525177"/>
            <a:ext cx="264469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 of errors are more , as it takes into account the real time live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/>
          <p:nvPr/>
        </p:nvSpPr>
        <p:spPr>
          <a:xfrm>
            <a:off x="1599436" y="750583"/>
            <a:ext cx="6386100" cy="4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➢"/>
            </a:pPr>
            <a:r>
              <a:rPr b="1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raise awareness about Ebola virus</a:t>
            </a:r>
            <a:r>
              <a:rPr b="1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Ebola Virus Predictioneer provides</a:t>
            </a: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outbreak insights, helping </a:t>
            </a: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visualize trends</a:t>
            </a: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raise awareness of its spread</a:t>
            </a: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➢"/>
            </a:pPr>
            <a:r>
              <a:rPr b="1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Assists researchers and health officials in tracking outbreak trends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AI tool analyzes outbreak patterns using </a:t>
            </a: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historical data, helping researchers track the virus and assess its spread.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➢"/>
            </a:pPr>
            <a:r>
              <a:rPr b="1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predictive insights for proactive decision-making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module uses machine learning to predict Ebola hotspots, helping authorities take early action and improve response planning.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3285226" y="57875"/>
            <a:ext cx="318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sng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/>
        </p:nvSpPr>
        <p:spPr>
          <a:xfrm>
            <a:off x="1165123" y="1095449"/>
            <a:ext cx="6555600" cy="4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➢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AI-Powered Prediction: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machine learning model that forecasts Ebola outbreak trends based on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historical data.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➢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 Data Integration: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Collects live data from external sources to ensure up-to-date outbreak tracking and risk assessment.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➢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Accessible Analytics: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User-friendly dashboards , making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interpretation easier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global health organizations.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➢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Decision Making: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Advanced visualization tools reveal outbreak patterns, improving strategic planning and response efforts.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➢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Geological Visualisation: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 of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world map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markers about outbreaks.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➢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Chatbot: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chatbot AI-Ne-Bola is there to assist users with requirements and Queries related to any sort of topics about Ebola Virus.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883725" y="704125"/>
            <a:ext cx="800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DEPENDENCIES / SHOWSTOPPER FOR "EBOLA PREDICTIONEER"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type="title"/>
          </p:nvPr>
        </p:nvSpPr>
        <p:spPr>
          <a:xfrm>
            <a:off x="4326739" y="221805"/>
            <a:ext cx="407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b="1" i="1" lang="en" sz="2400">
                <a:solidFill>
                  <a:srgbClr val="0070C0"/>
                </a:solidFill>
              </a:rPr>
              <a:t>TEAM MEMBER DETAILS</a:t>
            </a:r>
            <a:endParaRPr b="1" i="1" sz="2400">
              <a:solidFill>
                <a:srgbClr val="0070C0"/>
              </a:solidFill>
            </a:endParaRPr>
          </a:p>
        </p:txBody>
      </p:sp>
      <p:sp>
        <p:nvSpPr>
          <p:cNvPr id="384" name="Google Shape;384;p34"/>
          <p:cNvSpPr txBox="1"/>
          <p:nvPr>
            <p:ph idx="1" type="body"/>
          </p:nvPr>
        </p:nvSpPr>
        <p:spPr>
          <a:xfrm>
            <a:off x="4380210" y="1731406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</a:pPr>
            <a:r>
              <a:rPr b="1" lang="en"/>
              <a:t>SHANKHANIL SAHA </a:t>
            </a:r>
            <a:endParaRPr b="1"/>
          </a:p>
        </p:txBody>
      </p:sp>
      <p:sp>
        <p:nvSpPr>
          <p:cNvPr id="385" name="Google Shape;385;p34"/>
          <p:cNvSpPr txBox="1"/>
          <p:nvPr>
            <p:ph idx="2" type="body"/>
          </p:nvPr>
        </p:nvSpPr>
        <p:spPr>
          <a:xfrm>
            <a:off x="4379734" y="1957493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"/>
              <a:t>Mail : shankhanilsaha@gmail.com</a:t>
            </a:r>
            <a:endParaRPr/>
          </a:p>
        </p:txBody>
      </p:sp>
      <p:sp>
        <p:nvSpPr>
          <p:cNvPr id="386" name="Google Shape;386;p34"/>
          <p:cNvSpPr txBox="1"/>
          <p:nvPr>
            <p:ph idx="3" type="body"/>
          </p:nvPr>
        </p:nvSpPr>
        <p:spPr>
          <a:xfrm>
            <a:off x="4378359" y="2471345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</a:pPr>
            <a:r>
              <a:rPr b="1" lang="en"/>
              <a:t>SRIJIT DAS</a:t>
            </a:r>
            <a:endParaRPr b="1"/>
          </a:p>
        </p:txBody>
      </p:sp>
      <p:sp>
        <p:nvSpPr>
          <p:cNvPr id="387" name="Google Shape;387;p34"/>
          <p:cNvSpPr txBox="1"/>
          <p:nvPr>
            <p:ph idx="4" type="body"/>
          </p:nvPr>
        </p:nvSpPr>
        <p:spPr>
          <a:xfrm>
            <a:off x="4380209" y="2688914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"/>
              <a:t>Mail : srijitd248@gmail.com</a:t>
            </a:r>
            <a:endParaRPr/>
          </a:p>
        </p:txBody>
      </p:sp>
      <p:sp>
        <p:nvSpPr>
          <p:cNvPr id="388" name="Google Shape;388;p34"/>
          <p:cNvSpPr txBox="1"/>
          <p:nvPr>
            <p:ph idx="5" type="body"/>
          </p:nvPr>
        </p:nvSpPr>
        <p:spPr>
          <a:xfrm>
            <a:off x="4378359" y="3211289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</a:pPr>
            <a:r>
              <a:rPr b="1" lang="en"/>
              <a:t>ADITYA SHOME</a:t>
            </a:r>
            <a:endParaRPr b="1"/>
          </a:p>
        </p:txBody>
      </p:sp>
      <p:sp>
        <p:nvSpPr>
          <p:cNvPr id="389" name="Google Shape;389;p34"/>
          <p:cNvSpPr txBox="1"/>
          <p:nvPr>
            <p:ph idx="6" type="body"/>
          </p:nvPr>
        </p:nvSpPr>
        <p:spPr>
          <a:xfrm>
            <a:off x="4378800" y="3453027"/>
            <a:ext cx="4074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"/>
              <a:t>Mail: aditya737368@gmail.com</a:t>
            </a:r>
            <a:endParaRPr/>
          </a:p>
        </p:txBody>
      </p:sp>
      <p:sp>
        <p:nvSpPr>
          <p:cNvPr id="390" name="Google Shape;390;p34"/>
          <p:cNvSpPr txBox="1"/>
          <p:nvPr/>
        </p:nvSpPr>
        <p:spPr>
          <a:xfrm>
            <a:off x="4378358" y="991445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ANUBHAB RAKSHIT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 txBox="1"/>
          <p:nvPr/>
        </p:nvSpPr>
        <p:spPr>
          <a:xfrm>
            <a:off x="4380658" y="1198743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Mail :- anubhabrakshit.06@gmail.com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925" y="3107425"/>
            <a:ext cx="601825" cy="6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4925" y="2335250"/>
            <a:ext cx="601826" cy="60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7325" y="916325"/>
            <a:ext cx="637050" cy="6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24938" y="1643400"/>
            <a:ext cx="601825" cy="6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"/>
          <p:cNvSpPr txBox="1"/>
          <p:nvPr>
            <p:ph type="title"/>
          </p:nvPr>
        </p:nvSpPr>
        <p:spPr>
          <a:xfrm>
            <a:off x="1021556" y="877645"/>
            <a:ext cx="42804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i="1" lang="en" sz="5400"/>
              <a:t>AI-NE-BOLA</a:t>
            </a:r>
            <a:endParaRPr b="1" i="1" sz="5400"/>
          </a:p>
        </p:txBody>
      </p:sp>
      <p:sp>
        <p:nvSpPr>
          <p:cNvPr id="290" name="Google Shape;290;p22"/>
          <p:cNvSpPr txBox="1"/>
          <p:nvPr>
            <p:ph idx="1" type="body"/>
          </p:nvPr>
        </p:nvSpPr>
        <p:spPr>
          <a:xfrm>
            <a:off x="1021556" y="2217981"/>
            <a:ext cx="38337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rPr b="1" lang="en" sz="2400">
                <a:solidFill>
                  <a:srgbClr val="00B0F0"/>
                </a:solidFill>
              </a:rPr>
              <a:t>Ebola Virus Predictioneer</a:t>
            </a:r>
            <a:endParaRPr b="1" sz="2400">
              <a:solidFill>
                <a:srgbClr val="00B0F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 b="1" sz="2400">
              <a:solidFill>
                <a:srgbClr val="00B0F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/>
        </p:nvSpPr>
        <p:spPr>
          <a:xfrm>
            <a:off x="529965" y="89260"/>
            <a:ext cx="3488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IDEA/APPROACH DETAILS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246470" y="524283"/>
            <a:ext cx="4055100" cy="4343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NE BOLA </a:t>
            </a: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AI-powered module designed to analyze real-time data, </a:t>
            </a: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outbreak trends, and </a:t>
            </a: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potential Ebola spread using machine learning techniques</a:t>
            </a:r>
            <a:endParaRPr b="0" i="0" sz="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KEY FEATURES :-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Plotting of Ebola Spread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Data Analysis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AI-based Predictions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 for Risk Assessment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FUNCTIONING :-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Collects data from an external datasheet.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Performs analysis using statistical and machine. 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 models Generates predictions on Ebola virus spread trends.       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Visualizes data through dynamic graphs.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DATA ANALYSIS:-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real time data about temperature and Humidity for enhanced prediction accuracy.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Algorithm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distance weighted algorithm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/>
        </p:nvSpPr>
        <p:spPr>
          <a:xfrm>
            <a:off x="529965" y="89260"/>
            <a:ext cx="3488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IDEA/APPROACH DETAILS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4"/>
          <p:cNvSpPr txBox="1"/>
          <p:nvPr/>
        </p:nvSpPr>
        <p:spPr>
          <a:xfrm>
            <a:off x="246470" y="524283"/>
            <a:ext cx="4055100" cy="13416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STEPS :-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Enhancing AI models for higher prediction accuracy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real-time API data sources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Expanding to other epidemic predictions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visualization tools for better user experience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/>
          <p:nvPr>
            <p:ph type="ctrTitle"/>
          </p:nvPr>
        </p:nvSpPr>
        <p:spPr>
          <a:xfrm>
            <a:off x="5999357" y="2031903"/>
            <a:ext cx="3706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Arial"/>
              <a:buNone/>
            </a:pPr>
            <a:r>
              <a:rPr lang="en"/>
              <a:t>	Flowchart</a:t>
            </a:r>
            <a:endParaRPr/>
          </a:p>
        </p:txBody>
      </p:sp>
      <p:pic>
        <p:nvPicPr>
          <p:cNvPr id="308" name="Google Shape;3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66" y="0"/>
            <a:ext cx="59993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75" y="2122525"/>
            <a:ext cx="4095825" cy="2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7750" y="2122525"/>
            <a:ext cx="4095825" cy="20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/>
        </p:nvSpPr>
        <p:spPr>
          <a:xfrm>
            <a:off x="1498225" y="264475"/>
            <a:ext cx="639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sng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TEMPERATURE AND HUMIDITY DEPENDANCE</a:t>
            </a:r>
            <a:endParaRPr b="1" i="0" sz="2100" u="sng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26"/>
          <p:cNvCxnSpPr/>
          <p:nvPr/>
        </p:nvCxnSpPr>
        <p:spPr>
          <a:xfrm>
            <a:off x="4535125" y="1043275"/>
            <a:ext cx="59400" cy="40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/>
        </p:nvSpPr>
        <p:spPr>
          <a:xfrm>
            <a:off x="529965" y="89260"/>
            <a:ext cx="3488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ALGORITHMS USED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246475" y="524271"/>
            <a:ext cx="4055100" cy="44172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Algorithm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</a:t>
            </a:r>
            <a:r>
              <a:rPr b="1" lang="en" sz="1100">
                <a:solidFill>
                  <a:schemeClr val="dk1"/>
                </a:solidFill>
              </a:rPr>
              <a:t>K-Nearest Neighbors (KNN) algorithm</a:t>
            </a:r>
            <a:r>
              <a:rPr lang="en" sz="1100">
                <a:solidFill>
                  <a:schemeClr val="dk1"/>
                </a:solidFill>
              </a:rPr>
              <a:t> is a </a:t>
            </a:r>
            <a:r>
              <a:rPr b="1" lang="en" sz="1100">
                <a:solidFill>
                  <a:schemeClr val="dk1"/>
                </a:solidFill>
              </a:rPr>
              <a:t>supervised learning</a:t>
            </a:r>
            <a:r>
              <a:rPr lang="en" sz="1100">
                <a:solidFill>
                  <a:schemeClr val="dk1"/>
                </a:solidFill>
              </a:rPr>
              <a:t> method used for </a:t>
            </a:r>
            <a:r>
              <a:rPr b="1" lang="en" sz="1100">
                <a:solidFill>
                  <a:schemeClr val="dk1"/>
                </a:solidFill>
              </a:rPr>
              <a:t>classification and regression</a:t>
            </a:r>
            <a:r>
              <a:rPr lang="en" sz="1100">
                <a:solidFill>
                  <a:schemeClr val="dk1"/>
                </a:solidFill>
              </a:rPr>
              <a:t>. It works by finding the 'K' closest data points to a query point and making predictions based on their majority class (</a:t>
            </a:r>
            <a:r>
              <a:rPr b="1" lang="en" sz="1100">
                <a:solidFill>
                  <a:schemeClr val="dk1"/>
                </a:solidFill>
              </a:rPr>
              <a:t>classification</a:t>
            </a:r>
            <a:r>
              <a:rPr lang="en" sz="1100">
                <a:solidFill>
                  <a:schemeClr val="dk1"/>
                </a:solidFill>
              </a:rPr>
              <a:t>) or average value (</a:t>
            </a:r>
            <a:r>
              <a:rPr b="1" lang="en" sz="1100">
                <a:solidFill>
                  <a:schemeClr val="dk1"/>
                </a:solidFill>
              </a:rPr>
              <a:t>regression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How It Works: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Choose </a:t>
            </a:r>
            <a:r>
              <a:rPr b="1" lang="en" sz="1100">
                <a:solidFill>
                  <a:schemeClr val="dk1"/>
                </a:solidFill>
              </a:rPr>
              <a:t>K</a:t>
            </a:r>
            <a:r>
              <a:rPr lang="en" sz="1100">
                <a:solidFill>
                  <a:schemeClr val="dk1"/>
                </a:solidFill>
              </a:rPr>
              <a:t> (number of neighbors).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Calculate distances (e.g., </a:t>
            </a:r>
            <a:r>
              <a:rPr b="1" lang="en" sz="1100">
                <a:solidFill>
                  <a:schemeClr val="dk1"/>
                </a:solidFill>
              </a:rPr>
              <a:t>Euclidean distance</a:t>
            </a:r>
            <a:r>
              <a:rPr lang="en" sz="1100">
                <a:solidFill>
                  <a:schemeClr val="dk1"/>
                </a:solidFill>
              </a:rPr>
              <a:t>) between the query point and all training points.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Select the </a:t>
            </a:r>
            <a:r>
              <a:rPr b="1" lang="en" sz="1100">
                <a:solidFill>
                  <a:schemeClr val="dk1"/>
                </a:solidFill>
              </a:rPr>
              <a:t>K nearest neighbors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Predict the class (</a:t>
            </a:r>
            <a:r>
              <a:rPr b="1" lang="en" sz="1100">
                <a:solidFill>
                  <a:schemeClr val="dk1"/>
                </a:solidFill>
              </a:rPr>
              <a:t>majority vote</a:t>
            </a:r>
            <a:r>
              <a:rPr lang="en" sz="1100">
                <a:solidFill>
                  <a:schemeClr val="dk1"/>
                </a:solidFill>
              </a:rPr>
              <a:t>) or value (</a:t>
            </a:r>
            <a:r>
              <a:rPr b="1" lang="en" sz="1100">
                <a:solidFill>
                  <a:schemeClr val="dk1"/>
                </a:solidFill>
              </a:rPr>
              <a:t>average</a:t>
            </a:r>
            <a:r>
              <a:rPr lang="en" sz="1100">
                <a:solidFill>
                  <a:schemeClr val="dk1"/>
                </a:solidFill>
              </a:rPr>
              <a:t>) of these neighbors.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/>
        </p:nvSpPr>
        <p:spPr>
          <a:xfrm>
            <a:off x="529965" y="89260"/>
            <a:ext cx="3488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ALGORITHMS USED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246475" y="524271"/>
            <a:ext cx="4055100" cy="43032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➢"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DISTANCE WEIGHTED ALGORITHM -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</a:t>
            </a:r>
            <a:r>
              <a:rPr b="1" lang="en" sz="1100">
                <a:solidFill>
                  <a:schemeClr val="dk1"/>
                </a:solidFill>
              </a:rPr>
              <a:t>Inverse Distance Weighted (IDW) algorithm</a:t>
            </a:r>
            <a:r>
              <a:rPr lang="en" sz="1100">
                <a:solidFill>
                  <a:schemeClr val="dk1"/>
                </a:solidFill>
              </a:rPr>
              <a:t> is an </a:t>
            </a:r>
            <a:r>
              <a:rPr b="1" lang="en" sz="1100">
                <a:solidFill>
                  <a:schemeClr val="dk1"/>
                </a:solidFill>
              </a:rPr>
              <a:t>interpolation</a:t>
            </a:r>
            <a:r>
              <a:rPr lang="en" sz="1100">
                <a:solidFill>
                  <a:schemeClr val="dk1"/>
                </a:solidFill>
              </a:rPr>
              <a:t> method used in spatial analysis. It predicts values at unknown points based on nearby known points, giving more weight to closer points.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How It Works: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Assigns weights inversely proportional to the distance (e.g., </a:t>
            </a:r>
            <a:r>
              <a:rPr b="1" lang="en" sz="1100">
                <a:solidFill>
                  <a:schemeClr val="dk1"/>
                </a:solidFill>
              </a:rPr>
              <a:t>1/distance²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Closer points influence predictions more than distant ones.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Used in </a:t>
            </a:r>
            <a:r>
              <a:rPr b="1" lang="en" sz="1100">
                <a:solidFill>
                  <a:schemeClr val="dk1"/>
                </a:solidFill>
              </a:rPr>
              <a:t>geospatial mapping, weather prediction, and terrain modeling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type="title"/>
          </p:nvPr>
        </p:nvSpPr>
        <p:spPr>
          <a:xfrm>
            <a:off x="2776662" y="-9"/>
            <a:ext cx="35907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</a:pPr>
            <a:r>
              <a:rPr b="1" lang="en" u="sng"/>
              <a:t>TECH STACK</a:t>
            </a:r>
            <a:endParaRPr u="sng"/>
          </a:p>
        </p:txBody>
      </p:sp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0300" y="1351900"/>
            <a:ext cx="1671700" cy="10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7298" y="3421113"/>
            <a:ext cx="2017703" cy="8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0850" y="2060600"/>
            <a:ext cx="1022300" cy="10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7291" y="1278850"/>
            <a:ext cx="1913125" cy="9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3338" y="3359650"/>
            <a:ext cx="2121075" cy="10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/>
        </p:nvSpPr>
        <p:spPr>
          <a:xfrm>
            <a:off x="3697100" y="1278838"/>
            <a:ext cx="280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For Calculations-</a:t>
            </a:r>
            <a:endParaRPr b="1" i="0" sz="1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Using arrays,percentage increment decrement, etc</a:t>
            </a:r>
            <a:endParaRPr b="0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1023350" y="613800"/>
            <a:ext cx="28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Visualisation-</a:t>
            </a:r>
            <a:endParaRPr b="1" i="0" sz="1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For Graphical representation</a:t>
            </a:r>
            <a:endParaRPr b="0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1107625" y="2528350"/>
            <a:ext cx="230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Handling Data</a:t>
            </a:r>
            <a:r>
              <a:rPr b="0" i="0" lang="en" sz="2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b="0" i="0" sz="2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Managing excel sheets</a:t>
            </a:r>
            <a:r>
              <a:rPr b="0" i="0" lang="en" sz="2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5880775" y="476550"/>
            <a:ext cx="372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ML Algorithms -</a:t>
            </a:r>
            <a:endParaRPr b="1" i="0" sz="1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Used to implement ml algorithms like KNN,Inverse distance,etc</a:t>
            </a:r>
            <a:endParaRPr b="0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6379600" y="2626325"/>
            <a:ext cx="1913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Analysis - </a:t>
            </a:r>
            <a:endParaRPr b="1" i="0" sz="1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Obtaining Data for ML algorithms</a:t>
            </a:r>
            <a:endParaRPr b="0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noline">
  <a:themeElements>
    <a:clrScheme name="Custom 16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